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1" r:id="rId11"/>
    <p:sldId id="260" r:id="rId12"/>
    <p:sldId id="268" r:id="rId13"/>
    <p:sldId id="26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FB8BA-4546-48D9-85CB-1FC247D3E605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B8B25-756F-4BFB-AC7E-2DCD02384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08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B8B25-756F-4BFB-AC7E-2DCD02384E5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72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youtube.com/watch?v=_qmvVVoKbDc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mail.ru/mail/a.b.ivanov/49/1877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cV1OGul0O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76-%D1%8F_%D0%B3%D0%B2%D0%B0%D1%80%D0%B4%D0%B5%D0%B9%D1%81%D0%BA%D0%B0%D1%8F_%D0%B4%D0%B5%D1%81%D0%B0%D0%BD%D1%82%D0%BD%D0%BE-%D1%88%D1%82%D1%83%D1%80%D0%BC%D0%BE%D0%B2%D0%B0%D1%8F_%D0%B4%D0%B8%D0%B2%D0%B8%D0%B7%D0%B8%D1%8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video.mail.ru/mail/sas787878/41/35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JhD3FFYRzU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skline.ru/video/2013/12/09/v_glazah_ego_sverkal_ogon_lyubvi_ko_otechestv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76672"/>
            <a:ext cx="62133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ОТ ГЕРОЕВ БЫЛЫХ ВРЕМЕН….</a:t>
            </a:r>
            <a:endParaRPr lang="ru-RU" dirty="0">
              <a:solidFill>
                <a:schemeClr val="bg1">
                  <a:lumMod val="8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5489848"/>
            <a:ext cx="4906888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УРОК ПАМЯТИ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ВСТРЕЧА ПОКОЛЕНИЙ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 descr="http://im1-tub-ru.yandex.net/i?id=7e321db7acd419f393e68a1fa6a695e9-28-144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9250"/>
            <a:ext cx="2152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0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081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МИША КУПРИН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Миша Куприн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7" t="8417" r="7723" b="12271"/>
          <a:stretch/>
        </p:blipFill>
        <p:spPr bwMode="auto">
          <a:xfrm>
            <a:off x="467545" y="116632"/>
            <a:ext cx="28808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2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МАЛАЯ ЗЕМЛЯ. </a:t>
            </a:r>
            <a:br>
              <a:rPr lang="ru-RU" sz="5400" dirty="0" smtClean="0"/>
            </a:br>
            <a:r>
              <a:rPr lang="ru-RU" sz="5400" dirty="0" smtClean="0"/>
              <a:t>НОВОРОССИЙСК</a:t>
            </a:r>
            <a:endParaRPr lang="ru-RU" sz="5400" dirty="0"/>
          </a:p>
        </p:txBody>
      </p:sp>
      <p:pic>
        <p:nvPicPr>
          <p:cNvPr id="4" name="Picture 4" descr="http://im1-tub-ru.yandex.net/i?id=7e321db7acd419f393e68a1fa6a695e9-28-144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507" y="5301208"/>
            <a:ext cx="19528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7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3960440"/>
          </a:xfrm>
        </p:spPr>
        <p:txBody>
          <a:bodyPr>
            <a:normAutofit/>
          </a:bodyPr>
          <a:lstStyle/>
          <a:p>
            <a:r>
              <a:rPr lang="ru-RU" sz="3600" dirty="0"/>
              <a:t>6-я </a:t>
            </a:r>
            <a:r>
              <a:rPr lang="ru-RU" sz="3600" dirty="0" smtClean="0"/>
              <a:t>рота</a:t>
            </a:r>
            <a:r>
              <a:rPr lang="ru-RU" sz="3600" dirty="0"/>
              <a:t> </a:t>
            </a:r>
            <a:r>
              <a:rPr lang="ru-RU" sz="3600" dirty="0" smtClean="0"/>
              <a:t>2-го </a:t>
            </a:r>
            <a:r>
              <a:rPr lang="ru-RU" sz="3600" dirty="0"/>
              <a:t> </a:t>
            </a:r>
            <a:r>
              <a:rPr lang="ru-RU" sz="3600" dirty="0" smtClean="0"/>
              <a:t>батальона </a:t>
            </a:r>
            <a:r>
              <a:rPr lang="ru-RU" sz="3600" dirty="0"/>
              <a:t>104-го </a:t>
            </a:r>
            <a:r>
              <a:rPr lang="ru-RU" sz="3600" dirty="0" smtClean="0"/>
              <a:t>гвардейского парашютно-десантного 76-й гвардейской воздушно-десантной</a:t>
            </a:r>
            <a:r>
              <a:rPr lang="ru-RU" sz="3600" dirty="0" smtClean="0">
                <a:hlinkClick r:id="rId3" tooltip="76-я гвардейская десантно-штурмовая дивизия"/>
              </a:rPr>
              <a:t> </a:t>
            </a:r>
            <a:r>
              <a:rPr lang="ru-RU" sz="3600" dirty="0" smtClean="0"/>
              <a:t>дивизии</a:t>
            </a:r>
            <a:r>
              <a:rPr lang="ru-RU" sz="3600" dirty="0"/>
              <a:t> (Псковской) под командованием </a:t>
            </a:r>
            <a:r>
              <a:rPr lang="ru-RU" sz="3600" dirty="0" smtClean="0"/>
              <a:t>подполковника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М. Н. </a:t>
            </a:r>
            <a:r>
              <a:rPr lang="ru-RU" sz="3600" dirty="0" err="1" smtClean="0"/>
              <a:t>Евтюхина</a:t>
            </a:r>
            <a:endParaRPr lang="ru-RU" sz="3600" dirty="0"/>
          </a:p>
        </p:txBody>
      </p:sp>
      <p:pic>
        <p:nvPicPr>
          <p:cNvPr id="6" name="Picture 4" descr="http://im1-tub-ru.yandex.net/i?id=7e321db7acd419f393e68a1fa6a695e9-28-144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61247"/>
            <a:ext cx="1782548" cy="118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39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росмотр изображения 4439288 Сервис публикации и хранения изображений : хостинг картинок : размещение фоток : место для фотограф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1" t="16657" r="12703" b="7384"/>
          <a:stretch/>
        </p:blipFill>
        <p:spPr bwMode="auto">
          <a:xfrm>
            <a:off x="-8880" y="4667207"/>
            <a:ext cx="2674398" cy="219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6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7992888" cy="144016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Отечественная война </a:t>
            </a:r>
          </a:p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1812 год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96622"/>
            <a:ext cx="6347048" cy="16562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Герасим Матвеевич Курин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(1777–1850). </a:t>
            </a:r>
          </a:p>
        </p:txBody>
      </p:sp>
      <p:pic>
        <p:nvPicPr>
          <p:cNvPr id="3074" name="Picture 2" descr="http://ruskline.ru/images/cms/thumbs/d3df7f05e744023e7784994b17dafc3bcc6e627c/kurin_200_aut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456384" cy="345638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10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5400" b="1" u="sng" dirty="0" smtClean="0"/>
              <a:t>Первая мировая война</a:t>
            </a:r>
            <a:endParaRPr lang="ru-RU" sz="5400" b="1" u="sng" dirty="0"/>
          </a:p>
        </p:txBody>
      </p:sp>
    </p:spTree>
    <p:extLst>
      <p:ext uri="{BB962C8B-B14F-4D97-AF65-F5344CB8AC3E}">
        <p14:creationId xmlns:p14="http://schemas.microsoft.com/office/powerpoint/2010/main" val="21622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>
            <p:ph type="title" idx="4294967295"/>
          </p:nvPr>
        </p:nvSpPr>
        <p:spPr>
          <a:xfrm>
            <a:off x="612775" y="2144713"/>
            <a:ext cx="7772400" cy="3478212"/>
          </a:xfrm>
        </p:spPr>
        <p:txBody>
          <a:bodyPr/>
          <a:lstStyle/>
          <a:p>
            <a:r>
              <a:rPr lang="bg-BG" altLang="ru-RU" smtClean="0"/>
              <a:t>,,Атака мертвецов"</a:t>
            </a:r>
            <a:br>
              <a:rPr lang="bg-BG" altLang="ru-RU" smtClean="0"/>
            </a:br>
            <a:r>
              <a:rPr lang="bg-BG" altLang="ru-RU" smtClean="0"/>
              <a:t>(оборона крепости Осовец): миф или реальность </a:t>
            </a:r>
            <a:br>
              <a:rPr lang="bg-BG" altLang="ru-RU" smtClean="0"/>
            </a:br>
            <a:r>
              <a:rPr lang="bg-BG" altLang="ru-RU" smtClean="0"/>
              <a:t/>
            </a:r>
            <a:br>
              <a:rPr lang="bg-BG" altLang="ru-RU" smtClean="0"/>
            </a:br>
            <a:endParaRPr lang="bg-BG" altLang="ru-RU" smtClean="0"/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5070475" y="5492750"/>
            <a:ext cx="38100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 sz="29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4B6D2"/>
              </a:buClr>
              <a:buSzPct val="70000"/>
              <a:buFont typeface="Wingdings 2" pitchFamily="18" charset="2"/>
              <a:buChar char="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D8047"/>
              </a:buClr>
              <a:buSzPct val="75000"/>
              <a:buFont typeface="Wingdings" pitchFamily="2" charset="2"/>
              <a:buChar char=""/>
              <a:defRPr sz="23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bg-BG" altLang="ru-RU" sz="1800" b="1" i="1"/>
              <a:t>Работу выполнил 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bg-BG" altLang="ru-RU" sz="1800" b="1" i="1"/>
              <a:t>ученик 8 ,,А" класса МБОУ ООШ 34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bg-BG" altLang="ru-RU" sz="1800" b="1" i="1"/>
              <a:t>Зозуля Даниил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bg-BG" altLang="ru-RU" sz="1800" b="1" i="1"/>
          </a:p>
        </p:txBody>
      </p:sp>
    </p:spTree>
    <p:extLst>
      <p:ext uri="{BB962C8B-B14F-4D97-AF65-F5344CB8AC3E}">
        <p14:creationId xmlns:p14="http://schemas.microsoft.com/office/powerpoint/2010/main" val="29136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28600" y="1676400"/>
            <a:ext cx="861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 eaLnBrk="0" hangingPunct="0">
              <a:spcBef>
                <a:spcPct val="200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 sz="29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4B6D2"/>
              </a:buClr>
              <a:buSzPct val="70000"/>
              <a:buFont typeface="Wingdings 2" pitchFamily="18" charset="2"/>
              <a:buChar char="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D8047"/>
              </a:buClr>
              <a:buSzPct val="75000"/>
              <a:buFont typeface="Wingdings" pitchFamily="2" charset="2"/>
              <a:buChar char=""/>
              <a:defRPr sz="23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u="sng">
                <a:solidFill>
                  <a:schemeClr val="bg1"/>
                </a:solidFill>
                <a:cs typeface="Times New Roman" pitchFamily="18" charset="0"/>
              </a:rPr>
              <a:t>«</a:t>
            </a:r>
            <a:r>
              <a:rPr lang="ru-RU" alt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Русские не сдаются!</a:t>
            </a:r>
            <a:r>
              <a:rPr lang="ru-RU" altLang="ru-RU" sz="3600" b="1" u="sng">
                <a:solidFill>
                  <a:schemeClr val="bg1"/>
                </a:solidFill>
                <a:cs typeface="Times New Roman" pitchFamily="18" charset="0"/>
              </a:rPr>
              <a:t>»</a:t>
            </a:r>
            <a:r>
              <a:rPr lang="ru-RU" alt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Рождение этой знаменитой фразы пресса и мемуары участников Первой мировой войны связывают именно с тем боем. Утро 6</a:t>
            </a:r>
            <a:r>
              <a:rPr lang="ru-RU" altLang="ru-RU" sz="2400">
                <a:cs typeface="Times New Roman" pitchFamily="18" charset="0"/>
              </a:rPr>
              <a:t> 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августа 1915 года. Немцы, осаждающие русскую крепость Осовец, начинают газовую атаку, жидкий хлор из сотен баллонов устремляется на защитников форпоста. Вскоре к газу добавляется шквальный огонь орудий. По расчетам немецких командиров, мало кто из русских мог остаться в живых после такого. Но</a:t>
            </a:r>
            <a:r>
              <a:rPr lang="ru-RU" altLang="ru-RU" sz="2400">
                <a:cs typeface="Times New Roman" pitchFamily="18" charset="0"/>
              </a:rPr>
              <a:t> 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вдруг - </a:t>
            </a:r>
            <a:r>
              <a:rPr lang="ru-RU" altLang="ru-RU" sz="2400">
                <a:cs typeface="Times New Roman" pitchFamily="18" charset="0"/>
              </a:rPr>
              <a:t>«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мертвые</a:t>
            </a:r>
            <a:r>
              <a:rPr lang="ru-RU" altLang="ru-RU" sz="2400">
                <a:cs typeface="Times New Roman" pitchFamily="18" charset="0"/>
              </a:rPr>
              <a:t>»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встают из могил.</a:t>
            </a:r>
            <a:endParaRPr lang="ru-RU" altLang="ru-RU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>
            <p:ph type="title" idx="4294967295"/>
          </p:nvPr>
        </p:nvSpPr>
        <p:spPr>
          <a:xfrm>
            <a:off x="-58738" y="260350"/>
            <a:ext cx="9144001" cy="1384300"/>
          </a:xfrm>
        </p:spPr>
        <p:txBody>
          <a:bodyPr/>
          <a:lstStyle/>
          <a:p>
            <a:r>
              <a:rPr lang="bg-BG" altLang="ru-RU" sz="4000" smtClean="0"/>
              <a:t>Основная задача гарнизона крепости</a:t>
            </a:r>
            <a:r>
              <a:rPr lang="bg-BG" altLang="ru-RU" smtClean="0"/>
              <a:t/>
            </a:r>
            <a:br>
              <a:rPr lang="bg-BG" altLang="ru-RU" smtClean="0"/>
            </a:br>
            <a:endParaRPr lang="bg-BG" altLang="ru-RU" smtClean="0"/>
          </a:p>
        </p:txBody>
      </p:sp>
      <p:sp>
        <p:nvSpPr>
          <p:cNvPr id="4099" name="Text Box 4"/>
          <p:cNvSpPr txBox="1">
            <a:spLocks noChangeArrowheads="1"/>
          </p:cNvSpPr>
          <p:nvPr>
            <p:ph type="body" idx="4294967295"/>
          </p:nvPr>
        </p:nvSpPr>
        <p:spPr>
          <a:xfrm>
            <a:off x="257175" y="1708150"/>
            <a:ext cx="4597400" cy="446246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bg-BG" altLang="ru-RU" sz="2000" smtClean="0">
                <a:latin typeface="Times New Roman" pitchFamily="18" charset="0"/>
              </a:rPr>
              <a:t>Участник обороны Осовца  Хмельков писал: </a:t>
            </a:r>
            <a:r>
              <a:rPr lang="bg-BG" altLang="ru-RU" sz="2000" smtClean="0"/>
              <a:t>«</a:t>
            </a:r>
            <a:r>
              <a:rPr lang="bg-BG" altLang="ru-RU" sz="2000" smtClean="0">
                <a:latin typeface="Times New Roman" pitchFamily="18" charset="0"/>
              </a:rPr>
              <a:t>Основной задачей крепости было преградить противнику ближайший и удобнейший путь на Белосток</a:t>
            </a:r>
            <a:r>
              <a:rPr lang="bg-BG" altLang="ru-RU" sz="2000" smtClean="0"/>
              <a:t>…</a:t>
            </a:r>
            <a:r>
              <a:rPr lang="bg-BG" altLang="ru-RU" sz="2000" smtClean="0">
                <a:latin typeface="Times New Roman" pitchFamily="18" charset="0"/>
              </a:rPr>
              <a:t> заставить противника потерять время или на ведение длительной осады, или на поиски обходных путей.</a:t>
            </a:r>
            <a:r>
              <a:rPr lang="bg-BG" altLang="ru-RU" sz="2000" smtClean="0"/>
              <a:t>»</a:t>
            </a:r>
            <a:r>
              <a:rPr lang="bg-BG" altLang="ru-RU" sz="2000" smtClean="0">
                <a:latin typeface="Times New Roman" pitchFamily="18" charset="0"/>
              </a:rPr>
              <a:t> Белосток </a:t>
            </a:r>
            <a:r>
              <a:rPr lang="bg-BG" altLang="ru-RU" sz="2000" smtClean="0"/>
              <a:t>–</a:t>
            </a:r>
            <a:r>
              <a:rPr lang="bg-BG" altLang="ru-RU" sz="2000" smtClean="0">
                <a:latin typeface="Times New Roman" pitchFamily="18" charset="0"/>
              </a:rPr>
              <a:t> транспортный узел, взятие которого открывало дорогу на Вильно, Гродно, Минск и Брест. Для немцев через Осовец лежал кратчайший путь в Россию.</a:t>
            </a:r>
          </a:p>
          <a:p>
            <a:pPr algn="just">
              <a:buFont typeface="Wingdings" pitchFamily="2" charset="2"/>
              <a:buNone/>
            </a:pPr>
            <a:endParaRPr lang="bg-BG" altLang="ru-RU" sz="2000" smtClean="0">
              <a:latin typeface="Times New Roman" pitchFamily="18" charset="0"/>
            </a:endParaRP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1374775"/>
            <a:ext cx="417512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908004"/>
      </p:ext>
    </p:extLst>
  </p:cSld>
  <p:clrMapOvr>
    <a:masterClrMapping/>
  </p:clrMapOvr>
  <p:transition spd="slow" advClick="0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>
            <p:ph type="title" idx="4294967295"/>
          </p:nvPr>
        </p:nvSpPr>
        <p:spPr>
          <a:xfrm>
            <a:off x="466725" y="304800"/>
            <a:ext cx="7467600" cy="1066800"/>
          </a:xfrm>
        </p:spPr>
        <p:txBody>
          <a:bodyPr>
            <a:normAutofit fontScale="90000"/>
          </a:bodyPr>
          <a:lstStyle/>
          <a:p>
            <a:r>
              <a:rPr lang="bg-BG" altLang="ru-RU" smtClean="0"/>
              <a:t>Расположение крепости</a:t>
            </a:r>
            <a:br>
              <a:rPr lang="bg-BG" altLang="ru-RU" smtClean="0"/>
            </a:br>
            <a:endParaRPr lang="bg-BG" altLang="ru-RU" smtClean="0"/>
          </a:p>
        </p:txBody>
      </p:sp>
      <p:sp>
        <p:nvSpPr>
          <p:cNvPr id="5123" name="Text Box 4"/>
          <p:cNvSpPr txBox="1">
            <a:spLocks/>
          </p:cNvSpPr>
          <p:nvPr>
            <p:ph type="body" idx="4294967295"/>
          </p:nvPr>
        </p:nvSpPr>
        <p:spPr>
          <a:xfrm>
            <a:off x="0" y="1590675"/>
            <a:ext cx="5073650" cy="5300663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bg-BG" altLang="ru-RU" sz="2400" dirty="0" smtClean="0">
                <a:latin typeface="Times New Roman" pitchFamily="18" charset="0"/>
              </a:rPr>
              <a:t>Крепость возведена на реке Бобры у местечка Осовице на востоке Польши</a:t>
            </a:r>
            <a:r>
              <a:rPr lang="bg-BG" altLang="ru-RU" sz="2400" dirty="0" smtClean="0"/>
              <a:t> </a:t>
            </a:r>
            <a:r>
              <a:rPr lang="bg-BG" altLang="ru-RU" sz="2400" dirty="0" smtClean="0">
                <a:latin typeface="Times New Roman" pitchFamily="18" charset="0"/>
              </a:rPr>
              <a:t> в 23,5 км. от города Белосток.</a:t>
            </a:r>
          </a:p>
          <a:p>
            <a:pPr algn="just">
              <a:buFont typeface="Wingdings" pitchFamily="2" charset="2"/>
              <a:buNone/>
            </a:pPr>
            <a:r>
              <a:rPr lang="bg-BG" altLang="ru-RU" sz="2400" dirty="0" smtClean="0">
                <a:latin typeface="Times New Roman" pitchFamily="18" charset="0"/>
              </a:rPr>
              <a:t> Место строительства было выбрано так, чтобы перекрыть основное направление на восток. Обойти крепость в этой местности невозможно</a:t>
            </a:r>
            <a:r>
              <a:rPr lang="bg-BG" altLang="ru-RU" sz="2400" dirty="0" smtClean="0"/>
              <a:t> —</a:t>
            </a:r>
            <a:r>
              <a:rPr lang="bg-BG" altLang="ru-RU" sz="2400" dirty="0" smtClean="0">
                <a:latin typeface="Times New Roman" pitchFamily="18" charset="0"/>
              </a:rPr>
              <a:t> на север и на юг располагалась непроходимая болотистая местность. </a:t>
            </a:r>
          </a:p>
          <a:p>
            <a:pPr algn="just">
              <a:buFont typeface="Wingdings" pitchFamily="2" charset="2"/>
              <a:buNone/>
            </a:pPr>
            <a:endParaRPr lang="bg-BG" altLang="ru-RU" dirty="0" smtClean="0"/>
          </a:p>
          <a:p>
            <a:pPr algn="just">
              <a:buFont typeface="Wingdings" pitchFamily="2" charset="2"/>
              <a:buNone/>
            </a:pPr>
            <a:endParaRPr lang="bg-BG" altLang="ru-RU" dirty="0" smtClean="0"/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1844675"/>
            <a:ext cx="37973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337399"/>
      </p:ext>
    </p:extLst>
  </p:cSld>
  <p:clrMapOvr>
    <a:masterClrMapping/>
  </p:clrMapOvr>
  <p:transition spd="slow" advClick="0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>
            <p:ph type="title" idx="4294967295"/>
          </p:nvPr>
        </p:nvSpPr>
        <p:spPr>
          <a:xfrm>
            <a:off x="609600" y="0"/>
            <a:ext cx="8153400" cy="1447800"/>
          </a:xfrm>
        </p:spPr>
        <p:txBody>
          <a:bodyPr/>
          <a:lstStyle/>
          <a:p>
            <a:pPr algn="ctr"/>
            <a:r>
              <a:rPr lang="bg-BG" altLang="ru-RU" smtClean="0"/>
              <a:t>Газовая атака</a:t>
            </a:r>
            <a:br>
              <a:rPr lang="bg-BG" altLang="ru-RU" smtClean="0"/>
            </a:br>
            <a:endParaRPr lang="bg-BG" altLang="ru-RU" smtClean="0"/>
          </a:p>
        </p:txBody>
      </p:sp>
      <p:sp>
        <p:nvSpPr>
          <p:cNvPr id="6147" name="Text Box 4"/>
          <p:cNvSpPr txBox="1">
            <a:spLocks noChangeArrowheads="1"/>
          </p:cNvSpPr>
          <p:nvPr>
            <p:ph type="body" idx="4294967295"/>
          </p:nvPr>
        </p:nvSpPr>
        <p:spPr>
          <a:xfrm>
            <a:off x="104775" y="1587500"/>
            <a:ext cx="4679950" cy="5862638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bg-BG" altLang="ru-RU" sz="1800" smtClean="0">
                <a:latin typeface="Times New Roman" pitchFamily="18" charset="0"/>
              </a:rPr>
              <a:t>В 4 утра 24 июля с попутным ветром начался выпуск удушливого газа. В нём погибало абсолютно все, кроме</a:t>
            </a:r>
            <a:r>
              <a:rPr lang="bg-BG" altLang="ru-RU" sz="1800" smtClean="0"/>
              <a:t>…</a:t>
            </a:r>
            <a:r>
              <a:rPr lang="bg-BG" altLang="ru-RU" sz="1800" smtClean="0">
                <a:latin typeface="Times New Roman" pitchFamily="18" charset="0"/>
              </a:rPr>
              <a:t>наших русских солдат. </a:t>
            </a:r>
          </a:p>
          <a:p>
            <a:pPr algn="just">
              <a:buFont typeface="Wingdings" pitchFamily="2" charset="2"/>
              <a:buNone/>
            </a:pPr>
            <a:r>
              <a:rPr lang="bg-BG" altLang="ru-RU" sz="1800" smtClean="0">
                <a:latin typeface="Times New Roman" pitchFamily="18" charset="0"/>
              </a:rPr>
              <a:t>Через несколько часов ,немцы подошли к окопам и увидели то, чего увидеть никак ни ожидали.</a:t>
            </a:r>
          </a:p>
          <a:p>
            <a:pPr algn="just">
              <a:buFont typeface="Wingdings" pitchFamily="2" charset="2"/>
              <a:buNone/>
            </a:pPr>
            <a:r>
              <a:rPr lang="bg-BG" altLang="ru-RU" sz="1800" smtClean="0">
                <a:latin typeface="Times New Roman" pitchFamily="18" charset="0"/>
              </a:rPr>
              <a:t> С хрипом </a:t>
            </a:r>
            <a:r>
              <a:rPr lang="bg-BG" altLang="ru-RU" sz="1800" smtClean="0"/>
              <a:t>«</a:t>
            </a:r>
            <a:r>
              <a:rPr lang="bg-BG" altLang="ru-RU" sz="1800" smtClean="0">
                <a:latin typeface="Times New Roman" pitchFamily="18" charset="0"/>
              </a:rPr>
              <a:t>Ура!</a:t>
            </a:r>
            <a:r>
              <a:rPr lang="bg-BG" altLang="ru-RU" sz="1800" smtClean="0"/>
              <a:t>»</a:t>
            </a:r>
            <a:r>
              <a:rPr lang="bg-BG" altLang="ru-RU" sz="1800" smtClean="0">
                <a:latin typeface="Times New Roman" pitchFamily="18" charset="0"/>
              </a:rPr>
              <a:t> на них двинулись восставшие мертвецы: русские солдаты со следами химических ожогов, с перевязанными бинтами лицами, кашляющие кровью и буквально выплевывающие сожжённые газом легкие</a:t>
            </a:r>
            <a:r>
              <a:rPr lang="bg-BG" altLang="ru-RU" sz="1800" smtClean="0"/>
              <a:t>…</a:t>
            </a:r>
            <a:r>
              <a:rPr lang="bg-BG" altLang="ru-RU" sz="1800" smtClean="0">
                <a:latin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bg-BG" altLang="ru-RU" sz="1800" smtClean="0">
                <a:latin typeface="Times New Roman" pitchFamily="18" charset="0"/>
              </a:rPr>
              <a:t>Эти люди, которые уже давно должны были быть мертвы, бросались на немцев со звериной яростью, стреляли в упор и кололи их штыками.</a:t>
            </a:r>
          </a:p>
          <a:p>
            <a:endParaRPr lang="bg-BG" altLang="ru-RU" sz="1800" smtClean="0"/>
          </a:p>
          <a:p>
            <a:endParaRPr lang="bg-BG" altLang="ru-RU" sz="1800" smtClean="0"/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5" y="2203450"/>
            <a:ext cx="43243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050140"/>
      </p:ext>
    </p:extLst>
  </p:cSld>
  <p:clrMapOvr>
    <a:masterClrMapping/>
  </p:clrMapOvr>
  <p:transition spd="slow" advClick="0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279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 ГЕРОЕВ БЫЛЫХ ВРЕМЕН….</vt:lpstr>
      <vt:lpstr>Презентация PowerPoint</vt:lpstr>
      <vt:lpstr>Герасим Матвеевич Курин  (1777–1850). </vt:lpstr>
      <vt:lpstr>Первая мировая война</vt:lpstr>
      <vt:lpstr>,,Атака мертвецов" (оборона крепости Осовец): миф или реальность   </vt:lpstr>
      <vt:lpstr>Презентация PowerPoint</vt:lpstr>
      <vt:lpstr>Основная задача гарнизона крепости </vt:lpstr>
      <vt:lpstr>Расположение крепости </vt:lpstr>
      <vt:lpstr>Газовая атака </vt:lpstr>
      <vt:lpstr>Презентация PowerPoint</vt:lpstr>
      <vt:lpstr>МИША КУПРИН</vt:lpstr>
      <vt:lpstr>МАЛАЯ ЗЕМЛЯ.  НОВОРОССИЙСК</vt:lpstr>
      <vt:lpstr>6-я рота 2-го  батальона 104-го гвардейского парашютно-десантного 76-й гвардейской воздушно-десантной дивизии (Псковской) под командованием подполковника  М. Н. Евтюхина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hobbit</dc:creator>
  <cp:lastModifiedBy>Пользователь</cp:lastModifiedBy>
  <cp:revision>12</cp:revision>
  <dcterms:created xsi:type="dcterms:W3CDTF">2015-02-18T19:48:59Z</dcterms:created>
  <dcterms:modified xsi:type="dcterms:W3CDTF">2015-02-19T11:30:54Z</dcterms:modified>
</cp:coreProperties>
</file>